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  <p:sldId id="264" r:id="rId10"/>
    <p:sldId id="265" r:id="rId11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CE Student dlts11 - Ruben Ortega" initials="CSdRO" lastIdx="1" clrIdx="0">
    <p:extLst>
      <p:ext uri="{19B8F6BF-5375-455C-9EA6-DF929625EA0E}">
        <p15:presenceInfo xmlns:p15="http://schemas.microsoft.com/office/powerpoint/2012/main" userId="S::cce-dlts-sa11@csus.edu::0e31f41b-0458-4112-b53b-8d2c616d11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DA09BC-3BA5-4DA3-80F4-6B51643F9F2D}" v="1" dt="2024-01-24T18:56:29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8" autoAdjust="0"/>
    <p:restoredTop sz="94660"/>
  </p:normalViewPr>
  <p:slideViewPr>
    <p:cSldViewPr snapToGrid="0">
      <p:cViewPr varScale="1">
        <p:scale>
          <a:sx n="93" d="100"/>
          <a:sy n="93" d="100"/>
        </p:scale>
        <p:origin x="3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0CF1D-4ACF-40AB-8209-F69025BB5889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A7F3-80D1-4F4C-96DC-91AF0234A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261A-6201-4282-9CEF-66902039B15C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555A-0958-4F38-987B-EFB325384835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4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FB93-4092-4A20-8CD8-FC1C1898DF47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3356-7618-4BB9-85AD-72A5A459AFD2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6428-E95D-4062-A718-EF992BB00B5B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3E32-7750-4D4A-B1FD-8024E08B3887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7B7DD-446D-4FDC-A4FE-E159B5EAC881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1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9820-FEF5-4C95-973B-7C8F98388706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6508-5E8E-40CA-991D-B2718AC221A2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3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D69B-ABCE-4D89-9575-595447132980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DB90-6322-43EF-A728-BF1270637276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DD549-2F69-478E-B9A5-67CB84F5BF46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BDE74-2753-4EE3-ABBC-84DB48390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DC3540-2B5E-41AB-B745-1DCD6AAFCE6A}"/>
              </a:ext>
            </a:extLst>
          </p:cNvPr>
          <p:cNvSpPr txBox="1"/>
          <p:nvPr/>
        </p:nvSpPr>
        <p:spPr>
          <a:xfrm>
            <a:off x="189019" y="454833"/>
            <a:ext cx="3192004" cy="3116454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algn="l"/>
            <a:endParaRPr lang="en-US" sz="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sz="800" dirty="0">
              <a:latin typeface="Segoe UI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4800" dirty="0">
                <a:latin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rgbClr val="00563D"/>
                </a:solidFill>
                <a:latin typeface="Segoe UI" panose="020B0502040204020203" pitchFamily="34" charset="0"/>
              </a:rPr>
              <a:t>File</a:t>
            </a:r>
            <a:br>
              <a:rPr lang="en-US" sz="4400" b="1" dirty="0">
                <a:solidFill>
                  <a:srgbClr val="00563D"/>
                </a:solidFill>
                <a:latin typeface="Segoe UI" panose="020B0502040204020203" pitchFamily="34" charset="0"/>
              </a:rPr>
            </a:br>
            <a:r>
              <a:rPr lang="en-US" sz="4400" b="1" dirty="0">
                <a:solidFill>
                  <a:srgbClr val="00563D"/>
                </a:solidFill>
                <a:latin typeface="Segoe UI" panose="020B0502040204020203" pitchFamily="34" charset="0"/>
              </a:rPr>
              <a:t>Transfer</a:t>
            </a:r>
            <a:br>
              <a:rPr lang="en-US" sz="4400" b="1" dirty="0">
                <a:solidFill>
                  <a:srgbClr val="00563D"/>
                </a:solidFill>
                <a:latin typeface="Segoe UI" panose="020B0502040204020203" pitchFamily="34" charset="0"/>
              </a:rPr>
            </a:br>
            <a:r>
              <a:rPr lang="en-US" sz="4400" b="1" dirty="0">
                <a:solidFill>
                  <a:srgbClr val="00563D"/>
                </a:solidFill>
                <a:latin typeface="Segoe UI" panose="020B0502040204020203" pitchFamily="34" charset="0"/>
              </a:rPr>
              <a:t>Guide</a:t>
            </a:r>
            <a:endParaRPr lang="en-US" sz="4800" b="1" dirty="0">
              <a:solidFill>
                <a:srgbClr val="00563D"/>
              </a:solidFill>
              <a:latin typeface="Segoe UI" panose="020B0502040204020203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00563D"/>
                </a:solidFill>
                <a:latin typeface="Segoe UI" panose="020B0502040204020203" pitchFamily="34" charset="0"/>
              </a:rPr>
              <a:t>(U: Drive &amp; </a:t>
            </a:r>
            <a:br>
              <a:rPr lang="en-US" sz="2400" b="1" dirty="0">
                <a:solidFill>
                  <a:srgbClr val="00563D"/>
                </a:solidFill>
                <a:latin typeface="Segoe UI" panose="020B0502040204020203" pitchFamily="34" charset="0"/>
              </a:rPr>
            </a:br>
            <a:r>
              <a:rPr lang="en-US" sz="2400" b="1" dirty="0">
                <a:solidFill>
                  <a:srgbClr val="00563D"/>
                </a:solidFill>
                <a:latin typeface="Segoe UI" panose="020B0502040204020203" pitchFamily="34" charset="0"/>
              </a:rPr>
              <a:t>OneDrive)</a:t>
            </a:r>
            <a:endParaRPr lang="en-US" sz="4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B3F4E-22C3-4031-9554-01499FB30CCD}"/>
              </a:ext>
            </a:extLst>
          </p:cNvPr>
          <p:cNvSpPr/>
          <p:nvPr/>
        </p:nvSpPr>
        <p:spPr>
          <a:xfrm>
            <a:off x="3200400" y="785814"/>
            <a:ext cx="3086100" cy="2728912"/>
          </a:xfrm>
          <a:prstGeom prst="rect">
            <a:avLst/>
          </a:prstGeom>
          <a:gradFill flip="none" rotWithShape="1">
            <a:gsLst>
              <a:gs pos="0">
                <a:srgbClr val="51826C">
                  <a:tint val="66000"/>
                  <a:satMod val="160000"/>
                </a:srgbClr>
              </a:gs>
              <a:gs pos="50000">
                <a:srgbClr val="51826C">
                  <a:tint val="44500"/>
                  <a:satMod val="160000"/>
                </a:srgbClr>
              </a:gs>
              <a:gs pos="100000">
                <a:srgbClr val="51826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177" tIns="46589" rIns="93177" bIns="46589"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923BC-7CDB-476F-86F9-FB869ABFD22E}"/>
              </a:ext>
            </a:extLst>
          </p:cNvPr>
          <p:cNvSpPr txBox="1"/>
          <p:nvPr/>
        </p:nvSpPr>
        <p:spPr>
          <a:xfrm>
            <a:off x="3363020" y="947244"/>
            <a:ext cx="2766317" cy="2448579"/>
          </a:xfrm>
          <a:prstGeom prst="rect">
            <a:avLst/>
          </a:prstGeom>
          <a:noFill/>
        </p:spPr>
        <p:txBody>
          <a:bodyPr wrap="square" lIns="93177" tIns="46589" rIns="93177" bIns="46589" rtlCol="0">
            <a:spAutoFit/>
          </a:bodyPr>
          <a:lstStyle/>
          <a:p>
            <a:r>
              <a:rPr lang="en-US" sz="1600" b="1" dirty="0"/>
              <a:t>Table of Contents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Goals/Mission Statement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OneDrive and U: Drive Explained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Setting Up the OneDrive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Backing Up All Your Files to   the OneDrive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Saving Files to Your U: Drive</a:t>
            </a:r>
          </a:p>
        </p:txBody>
      </p:sp>
      <p:pic>
        <p:nvPicPr>
          <p:cNvPr id="7" name="Picture 2" descr="College of Continuing Education at Sacramento State">
            <a:extLst>
              <a:ext uri="{FF2B5EF4-FFF2-40B4-BE49-F238E27FC236}">
                <a16:creationId xmlns:a16="http://schemas.microsoft.com/office/drawing/2014/main" id="{03630C41-8E9F-4596-8633-BD3F1E7D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217" y="7963182"/>
            <a:ext cx="2814451" cy="6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typing on a computer&#10;&#10;Description automatically generated">
            <a:extLst>
              <a:ext uri="{FF2B5EF4-FFF2-40B4-BE49-F238E27FC236}">
                <a16:creationId xmlns:a16="http://schemas.microsoft.com/office/drawing/2014/main" id="{DE6CA969-F39F-B6A9-09FE-ECD8D8637A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362" y="3971926"/>
            <a:ext cx="5743575" cy="3785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76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0AF2E-D829-48E7-B979-2784E6D3BF74}"/>
              </a:ext>
            </a:extLst>
          </p:cNvPr>
          <p:cNvSpPr/>
          <p:nvPr/>
        </p:nvSpPr>
        <p:spPr>
          <a:xfrm>
            <a:off x="1556308" y="669532"/>
            <a:ext cx="3888290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Saving Files to Your U: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1F6B2-E12C-4882-A3CA-AAB6263A422B}"/>
              </a:ext>
            </a:extLst>
          </p:cNvPr>
          <p:cNvSpPr txBox="1"/>
          <p:nvPr/>
        </p:nvSpPr>
        <p:spPr>
          <a:xfrm>
            <a:off x="509188" y="1309311"/>
            <a:ext cx="5794422" cy="7342226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349415" indent="-349415">
              <a:buFont typeface="+mj-lt"/>
              <a:buAutoNum type="arabicPeriod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Navigate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This PC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U: Drive.</a:t>
            </a: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Copy any file of your choice.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(This can be done by selecting the file and pressing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at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same time.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9415" indent="-349415"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Click into the U: Drive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paste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the file of your choice. (This can be done by pressing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at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same time.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9415" indent="-349415">
              <a:buFont typeface="+mj-lt"/>
              <a:buAutoNum type="arabicPeriod"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415" indent="-349415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That file will be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successfully saved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to your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U: Drive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5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90DD8-67F4-F8A0-8B80-18661AFC6AE5}"/>
              </a:ext>
            </a:extLst>
          </p:cNvPr>
          <p:cNvGrpSpPr/>
          <p:nvPr/>
        </p:nvGrpSpPr>
        <p:grpSpPr>
          <a:xfrm>
            <a:off x="455895" y="1798162"/>
            <a:ext cx="6037670" cy="5026708"/>
            <a:chOff x="780243" y="1784910"/>
            <a:chExt cx="4985546" cy="4150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CE855-B60F-4125-B043-CFC1FE528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243" y="1784910"/>
              <a:ext cx="4985546" cy="415075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E12A1756-F26D-476B-8DF1-5B0342A14D03}"/>
                </a:ext>
              </a:extLst>
            </p:cNvPr>
            <p:cNvSpPr/>
            <p:nvPr/>
          </p:nvSpPr>
          <p:spPr>
            <a:xfrm>
              <a:off x="1689024" y="5220764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8F22A3-9735-43D7-B092-31C54689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DCCFA-7B2F-42C0-8C52-47B5778E88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2116" y="3235569"/>
            <a:ext cx="4542076" cy="14349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Left 8">
            <a:extLst>
              <a:ext uri="{FF2B5EF4-FFF2-40B4-BE49-F238E27FC236}">
                <a16:creationId xmlns:a16="http://schemas.microsoft.com/office/drawing/2014/main" id="{B8FA1D07-2012-E095-0586-435221A0C19B}"/>
              </a:ext>
            </a:extLst>
          </p:cNvPr>
          <p:cNvSpPr/>
          <p:nvPr/>
        </p:nvSpPr>
        <p:spPr>
          <a:xfrm rot="18890631">
            <a:off x="5129308" y="2980728"/>
            <a:ext cx="620726" cy="357060"/>
          </a:xfrm>
          <a:prstGeom prst="leftArrow">
            <a:avLst>
              <a:gd name="adj1" fmla="val 29539"/>
              <a:gd name="adj2" fmla="val 645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8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36126C-8EF7-4113-8796-C9A8FB8374A7}"/>
              </a:ext>
            </a:extLst>
          </p:cNvPr>
          <p:cNvSpPr/>
          <p:nvPr/>
        </p:nvSpPr>
        <p:spPr>
          <a:xfrm>
            <a:off x="645931" y="4674872"/>
            <a:ext cx="5623287" cy="3310353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CCE Goals/Mission Statement</a:t>
            </a:r>
          </a:p>
          <a:p>
            <a:pPr algn="ctr">
              <a:spcBef>
                <a:spcPts val="600"/>
              </a:spcBef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today's digital workplace, keeping your important work files safe is crucial. This guide will help you find a secure place for your files, making sure they don't get accidentally deleted or lost due to technical issues. By following these simple steps, you can safeguard your work-related information and maintain a reliable and secure work environment. Let's get started on ensuring the safety of your valuable work files.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2" descr="College of Continuing Education at Sacramento State">
            <a:extLst>
              <a:ext uri="{FF2B5EF4-FFF2-40B4-BE49-F238E27FC236}">
                <a16:creationId xmlns:a16="http://schemas.microsoft.com/office/drawing/2014/main" id="{CFF72AAB-8E50-4D7C-95B0-474DBFF4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637" y="8106073"/>
            <a:ext cx="3712519" cy="7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7E1A-7E1F-4D44-8454-1BD1AD9D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" name="Picture 3" descr="A person using a computer&#10;&#10;Description automatically generated">
            <a:extLst>
              <a:ext uri="{FF2B5EF4-FFF2-40B4-BE49-F238E27FC236}">
                <a16:creationId xmlns:a16="http://schemas.microsoft.com/office/drawing/2014/main" id="{D3FD5397-B2E8-EE52-1BE9-A96137111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99" y="800101"/>
            <a:ext cx="5357810" cy="3571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63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6E5208-08E9-4011-B808-B8B221323DC8}"/>
              </a:ext>
            </a:extLst>
          </p:cNvPr>
          <p:cNvSpPr/>
          <p:nvPr/>
        </p:nvSpPr>
        <p:spPr>
          <a:xfrm>
            <a:off x="1846269" y="1113319"/>
            <a:ext cx="3165464" cy="86352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OneDrive and U: Drive</a:t>
            </a:r>
            <a:b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Explained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CB74F-2D81-4A4E-8F92-0109D349AE64}"/>
              </a:ext>
            </a:extLst>
          </p:cNvPr>
          <p:cNvSpPr/>
          <p:nvPr/>
        </p:nvSpPr>
        <p:spPr>
          <a:xfrm>
            <a:off x="1131703" y="1997838"/>
            <a:ext cx="4811897" cy="5941843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will be using these two tools to ensure the safety and protection of our files. 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using them, we can confidently store and access our files with the assurance that they are well-protected and backed up.</a:t>
            </a: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1200"/>
              </a:spcBef>
            </a:pPr>
            <a:endParaRPr lang="en-US" sz="1400" b="1" dirty="0">
              <a:ln w="0"/>
              <a:solidFill>
                <a:srgbClr val="00563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20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OneDrive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Microsoft's cloud storage service that enables users to store, access, and share files securely across devices with internet connectivity, with up to 1 Terabyte of storage.</a:t>
            </a:r>
          </a:p>
          <a:p>
            <a:pPr>
              <a:spcBef>
                <a:spcPts val="1200"/>
              </a:spcBef>
            </a:pPr>
            <a:endParaRPr lang="en-US" sz="2000" b="1" dirty="0">
              <a:ln w="0"/>
              <a:solidFill>
                <a:srgbClr val="00563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20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U: Drive – </a:t>
            </a:r>
            <a:r>
              <a:rPr lang="en-US" sz="2000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the name implies, this is a drive for U to store your files, with up to </a:t>
            </a:r>
            <a:br>
              <a:rPr lang="en-US" sz="2000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Gigabytes of storage.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EBE477-7A60-4889-A901-334C1D50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53981C-EAC0-B649-2FEA-E11584F75542}"/>
              </a:ext>
            </a:extLst>
          </p:cNvPr>
          <p:cNvGrpSpPr/>
          <p:nvPr/>
        </p:nvGrpSpPr>
        <p:grpSpPr>
          <a:xfrm>
            <a:off x="2487641" y="6146280"/>
            <a:ext cx="1621919" cy="763110"/>
            <a:chOff x="2501705" y="7145089"/>
            <a:chExt cx="1621919" cy="763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B8E473-BC4E-E4FB-52B4-5B3C4E371EA2}"/>
                </a:ext>
              </a:extLst>
            </p:cNvPr>
            <p:cNvSpPr txBox="1"/>
            <p:nvPr/>
          </p:nvSpPr>
          <p:spPr>
            <a:xfrm rot="16200000">
              <a:off x="3643533" y="6977575"/>
              <a:ext cx="311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n w="0"/>
                  <a:solidFill>
                    <a:srgbClr val="0056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  <a:endParaRPr 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802841-B33D-3D18-A1EC-7A43E887C0EC}"/>
                </a:ext>
              </a:extLst>
            </p:cNvPr>
            <p:cNvSpPr txBox="1"/>
            <p:nvPr/>
          </p:nvSpPr>
          <p:spPr>
            <a:xfrm>
              <a:off x="2501705" y="7200313"/>
              <a:ext cx="16219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n w="0"/>
                  <a:solidFill>
                    <a:srgbClr val="0056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U: </a:t>
              </a:r>
              <a:r>
                <a:rPr lang="en-US" sz="2800" b="1" dirty="0">
                  <a:ln w="0"/>
                  <a:solidFill>
                    <a:srgbClr val="0056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 </a:t>
              </a:r>
              <a:r>
                <a:rPr lang="en-US" sz="4000" b="1" dirty="0">
                  <a:ln w="0"/>
                  <a:solidFill>
                    <a:srgbClr val="0056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</a:t>
              </a:r>
              <a:endParaRPr lang="en-US" sz="40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259785-5802-4562-266C-D89468C2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794316"/>
            <a:ext cx="1177388" cy="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0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568D6B-6D97-42EB-BC37-14793084B010}"/>
              </a:ext>
            </a:extLst>
          </p:cNvPr>
          <p:cNvSpPr/>
          <p:nvPr/>
        </p:nvSpPr>
        <p:spPr>
          <a:xfrm>
            <a:off x="1729764" y="125389"/>
            <a:ext cx="3417328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 Up the OneDrive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4C0AF-6772-4D9A-A640-FEFE1C45B6BD}"/>
              </a:ext>
            </a:extLst>
          </p:cNvPr>
          <p:cNvSpPr txBox="1"/>
          <p:nvPr/>
        </p:nvSpPr>
        <p:spPr>
          <a:xfrm>
            <a:off x="343777" y="623640"/>
            <a:ext cx="5794422" cy="324920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233363" indent="-233363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Navigate to your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File Explorer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click on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icon.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D2782-9E89-4FF6-AB4E-AE7A8B5CB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4080609"/>
            <a:ext cx="5033914" cy="4730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8352F5C-7CAA-44F2-AFDB-624D0D6CB593}"/>
              </a:ext>
            </a:extLst>
          </p:cNvPr>
          <p:cNvSpPr/>
          <p:nvPr/>
        </p:nvSpPr>
        <p:spPr>
          <a:xfrm>
            <a:off x="3229282" y="7851070"/>
            <a:ext cx="512558" cy="294839"/>
          </a:xfrm>
          <a:prstGeom prst="leftArrow">
            <a:avLst>
              <a:gd name="adj1" fmla="val 29539"/>
              <a:gd name="adj2" fmla="val 645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707313-3F06-441E-918E-D258CEBB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E6F54-33D9-6CAC-0851-7CF4BDE814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931333" y="999068"/>
            <a:ext cx="4241806" cy="2878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Arrow: Left 8">
            <a:extLst>
              <a:ext uri="{FF2B5EF4-FFF2-40B4-BE49-F238E27FC236}">
                <a16:creationId xmlns:a16="http://schemas.microsoft.com/office/drawing/2014/main" id="{1E57A42C-582F-2F72-971F-AFED42D5698F}"/>
              </a:ext>
            </a:extLst>
          </p:cNvPr>
          <p:cNvSpPr/>
          <p:nvPr/>
        </p:nvSpPr>
        <p:spPr>
          <a:xfrm>
            <a:off x="2376854" y="3196673"/>
            <a:ext cx="512558" cy="294839"/>
          </a:xfrm>
          <a:prstGeom prst="leftArrow">
            <a:avLst>
              <a:gd name="adj1" fmla="val 29539"/>
              <a:gd name="adj2" fmla="val 645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B23F7-0841-4917-1AD5-554003E04434}"/>
              </a:ext>
            </a:extLst>
          </p:cNvPr>
          <p:cNvSpPr txBox="1"/>
          <p:nvPr/>
        </p:nvSpPr>
        <p:spPr>
          <a:xfrm>
            <a:off x="370136" y="4332563"/>
            <a:ext cx="3532562" cy="324920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233363" indent="-233363">
              <a:buFont typeface="+mj-lt"/>
              <a:buAutoNum type="arabicPeriod" startAt="2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You will be prompted to…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A9D1A-6C06-34D7-FE53-85596D0C35A0}"/>
              </a:ext>
            </a:extLst>
          </p:cNvPr>
          <p:cNvSpPr txBox="1"/>
          <p:nvPr/>
        </p:nvSpPr>
        <p:spPr>
          <a:xfrm>
            <a:off x="418840" y="7303579"/>
            <a:ext cx="6681113" cy="324920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288925" indent="-288925">
              <a:buFont typeface="+mj-lt"/>
              <a:buAutoNum type="arabicPeriod" startAt="3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Enter your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work email address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Sign in.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Account?</a:t>
            </a:r>
            <a:endParaRPr lang="en-US" sz="14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35533D-DA18-1857-DA6D-8BF80421650B}"/>
              </a:ext>
            </a:extLst>
          </p:cNvPr>
          <p:cNvGrpSpPr/>
          <p:nvPr/>
        </p:nvGrpSpPr>
        <p:grpSpPr>
          <a:xfrm>
            <a:off x="864594" y="812660"/>
            <a:ext cx="4978627" cy="3650234"/>
            <a:chOff x="541640" y="471347"/>
            <a:chExt cx="5774493" cy="4233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6768EC-81EE-49B8-B33D-1D286A775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640" y="471347"/>
              <a:ext cx="5774493" cy="374505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BAB21F-2ACA-5874-1410-A1220D2F9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640" y="4216404"/>
              <a:ext cx="5774493" cy="48869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0A3A9A6-AB0C-49A2-B316-9E6534AE0C10}"/>
              </a:ext>
            </a:extLst>
          </p:cNvPr>
          <p:cNvSpPr/>
          <p:nvPr/>
        </p:nvSpPr>
        <p:spPr>
          <a:xfrm>
            <a:off x="1961487" y="118762"/>
            <a:ext cx="2901160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 Up OneDrive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EA4A3C-6984-423A-9002-A0390843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1D0E4C-5D20-471C-7A8A-576BA4877E51}"/>
              </a:ext>
            </a:extLst>
          </p:cNvPr>
          <p:cNvGrpSpPr/>
          <p:nvPr/>
        </p:nvGrpSpPr>
        <p:grpSpPr>
          <a:xfrm>
            <a:off x="985456" y="5367867"/>
            <a:ext cx="4241806" cy="3352799"/>
            <a:chOff x="985456" y="5367867"/>
            <a:chExt cx="4241806" cy="33527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D186E3-804B-4B0F-BDED-45764BF97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985456" y="5367867"/>
              <a:ext cx="4241806" cy="33527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A4F7CC29-1BA2-4CB8-B89A-539DA788EF9F}"/>
                </a:ext>
              </a:extLst>
            </p:cNvPr>
            <p:cNvSpPr/>
            <p:nvPr/>
          </p:nvSpPr>
          <p:spPr>
            <a:xfrm>
              <a:off x="2474181" y="7545333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468C1F-9D0B-842C-BF1D-E1C8731CC828}"/>
              </a:ext>
            </a:extLst>
          </p:cNvPr>
          <p:cNvGrpSpPr/>
          <p:nvPr/>
        </p:nvGrpSpPr>
        <p:grpSpPr>
          <a:xfrm>
            <a:off x="509278" y="1047894"/>
            <a:ext cx="5729695" cy="4256766"/>
            <a:chOff x="509278" y="1047894"/>
            <a:chExt cx="5729695" cy="42567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367AE7-18F9-40FC-8CB3-88F75E3D1749}"/>
                </a:ext>
              </a:extLst>
            </p:cNvPr>
            <p:cNvSpPr txBox="1"/>
            <p:nvPr/>
          </p:nvSpPr>
          <p:spPr>
            <a:xfrm>
              <a:off x="509278" y="1047894"/>
              <a:ext cx="5729695" cy="4256766"/>
            </a:xfrm>
            <a:prstGeom prst="rect">
              <a:avLst/>
            </a:prstGeom>
            <a:noFill/>
          </p:spPr>
          <p:txBody>
            <a:bodyPr wrap="square" lIns="93177" tIns="46589" rIns="93177" bIns="46589">
              <a:spAutoFit/>
            </a:bodyPr>
            <a:lstStyle/>
            <a:p>
              <a:pPr marL="233363" indent="-233363">
                <a:buAutoNum type="arabicPeriod" startAt="3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You will be prompted to… </a:t>
              </a:r>
              <a:b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AutoNum type="arabicPeriod" startAt="3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      Make sure 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all options are selected.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9415" indent="-349415">
                <a:buFont typeface="+mj-lt"/>
                <a:buAutoNum type="arabicPeriod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ts val="400"/>
                </a:spcBef>
                <a:buAutoNum type="arabicPeriod" startAt="4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Continue with set up. At the end, you will be asked to download the app, which is 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completely optional.  </a:t>
              </a:r>
            </a:p>
            <a:p>
              <a:pPr marL="342900" indent="-342900">
                <a:lnSpc>
                  <a:spcPct val="90000"/>
                </a:lnSpc>
                <a:spcBef>
                  <a:spcPts val="400"/>
                </a:spcBef>
                <a:buAutoNum type="arabicPeriod" startAt="4"/>
              </a:pP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Congratulations! 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Your OneDrive is set up and ready to go.</a:t>
              </a:r>
              <a:endParaRPr lang="en-US" sz="15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Left 11">
              <a:extLst>
                <a:ext uri="{FF2B5EF4-FFF2-40B4-BE49-F238E27FC236}">
                  <a16:creationId xmlns:a16="http://schemas.microsoft.com/office/drawing/2014/main" id="{A0BFF6C7-C00F-745B-65B7-C867A7C11588}"/>
                </a:ext>
              </a:extLst>
            </p:cNvPr>
            <p:cNvSpPr/>
            <p:nvPr/>
          </p:nvSpPr>
          <p:spPr>
            <a:xfrm rot="5400000">
              <a:off x="4068292" y="3931326"/>
              <a:ext cx="348499" cy="300694"/>
            </a:xfrm>
            <a:prstGeom prst="leftArrow">
              <a:avLst>
                <a:gd name="adj1" fmla="val 29541"/>
                <a:gd name="adj2" fmla="val 64538"/>
              </a:avLst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A6F5D5-90CC-B17E-D8CD-8BAE5D7B62AE}"/>
              </a:ext>
            </a:extLst>
          </p:cNvPr>
          <p:cNvSpPr txBox="1"/>
          <p:nvPr/>
        </p:nvSpPr>
        <p:spPr>
          <a:xfrm>
            <a:off x="4315093" y="6694203"/>
            <a:ext cx="2207563" cy="78658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177" tIns="46589" rIns="93177" bIns="46589">
            <a:spAutoFit/>
          </a:bodyPr>
          <a:lstStyle/>
          <a:p>
            <a:pPr marL="15875" indent="-15875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6. You can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access your files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One Drive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icon.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407607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8FC191-D0BE-411F-A502-599D50923C59}"/>
              </a:ext>
            </a:extLst>
          </p:cNvPr>
          <p:cNvSpPr/>
          <p:nvPr/>
        </p:nvSpPr>
        <p:spPr>
          <a:xfrm>
            <a:off x="903642" y="221508"/>
            <a:ext cx="5112727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Backing Up All Your Files to OneDrive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FF408-16C6-4F54-A11A-D967B83F8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473" y="4606336"/>
            <a:ext cx="5990602" cy="3970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C278374-55F0-408A-9FFB-0C5C5825AE7D}"/>
              </a:ext>
            </a:extLst>
          </p:cNvPr>
          <p:cNvSpPr/>
          <p:nvPr/>
        </p:nvSpPr>
        <p:spPr>
          <a:xfrm>
            <a:off x="4145166" y="7145645"/>
            <a:ext cx="512558" cy="294839"/>
          </a:xfrm>
          <a:prstGeom prst="leftArrow">
            <a:avLst>
              <a:gd name="adj1" fmla="val 29539"/>
              <a:gd name="adj2" fmla="val 645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1E2E76-7129-4C22-8A68-39E560CE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3FBCD-70E9-F90C-37F9-3432E82E6404}"/>
              </a:ext>
            </a:extLst>
          </p:cNvPr>
          <p:cNvSpPr txBox="1"/>
          <p:nvPr/>
        </p:nvSpPr>
        <p:spPr>
          <a:xfrm>
            <a:off x="3904847" y="5491737"/>
            <a:ext cx="1735376" cy="12482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177" tIns="46589" rIns="93177" bIns="46589">
            <a:spAutoFit/>
          </a:bodyPr>
          <a:lstStyle>
            <a:defPPr>
              <a:defRPr lang="en-US"/>
            </a:defPPr>
            <a:lvl1pPr marL="228600" indent="-228600">
              <a:buFont typeface="+mj-lt"/>
              <a:buAutoNum type="arabicPeriod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US" dirty="0"/>
              <a:t>Create a </a:t>
            </a:r>
            <a:r>
              <a:rPr lang="en-US" b="1" dirty="0"/>
              <a:t>new</a:t>
            </a:r>
            <a:r>
              <a:rPr lang="en-US" dirty="0"/>
              <a:t> Folder named </a:t>
            </a:r>
            <a:r>
              <a:rPr lang="en-US" b="1" dirty="0" err="1"/>
              <a:t>FileBackUp</a:t>
            </a:r>
            <a:r>
              <a:rPr lang="en-US" b="1" dirty="0"/>
              <a:t> </a:t>
            </a:r>
            <a:r>
              <a:rPr lang="en-US" dirty="0"/>
              <a:t>followed by </a:t>
            </a:r>
            <a:r>
              <a:rPr lang="en-US" b="1" dirty="0"/>
              <a:t>today’s date</a:t>
            </a:r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AF09D-5B5C-3ECE-1B3A-20D3FCEE3A31}"/>
              </a:ext>
            </a:extLst>
          </p:cNvPr>
          <p:cNvGrpSpPr/>
          <p:nvPr/>
        </p:nvGrpSpPr>
        <p:grpSpPr>
          <a:xfrm>
            <a:off x="1113562" y="921038"/>
            <a:ext cx="4241806" cy="3352799"/>
            <a:chOff x="988871" y="796345"/>
            <a:chExt cx="4241806" cy="33527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EBEA6D-2A5B-6914-2BFD-FC5A56EAA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4"/>
            <a:stretch/>
          </p:blipFill>
          <p:spPr>
            <a:xfrm>
              <a:off x="988871" y="796345"/>
              <a:ext cx="4241806" cy="33527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051F612C-4F78-4F51-8347-67EC3C68CF21}"/>
                </a:ext>
              </a:extLst>
            </p:cNvPr>
            <p:cNvSpPr/>
            <p:nvPr/>
          </p:nvSpPr>
          <p:spPr>
            <a:xfrm>
              <a:off x="2478386" y="2978100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723CA8-F849-4AB0-A78D-33D9027F42EE}"/>
              </a:ext>
            </a:extLst>
          </p:cNvPr>
          <p:cNvSpPr txBox="1"/>
          <p:nvPr/>
        </p:nvSpPr>
        <p:spPr>
          <a:xfrm>
            <a:off x="4497959" y="1850362"/>
            <a:ext cx="1671071" cy="12482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177" tIns="46589" rIns="93177" bIns="46589">
            <a:spAutoFit/>
          </a:bodyPr>
          <a:lstStyle>
            <a:defPPr>
              <a:defRPr lang="en-US"/>
            </a:defPPr>
            <a:lvl1pPr marL="15875" indent="-15875"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indent="-2286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b="1" dirty="0"/>
              <a:t>File Explorer </a:t>
            </a:r>
            <a:r>
              <a:rPr lang="en-US" dirty="0"/>
              <a:t>and click on the </a:t>
            </a:r>
            <a:r>
              <a:rPr lang="en-US" b="1" dirty="0"/>
              <a:t>OneDrive</a:t>
            </a:r>
            <a:r>
              <a:rPr lang="en-US" dirty="0"/>
              <a:t> icon.</a:t>
            </a:r>
          </a:p>
        </p:txBody>
      </p:sp>
    </p:spTree>
    <p:extLst>
      <p:ext uri="{BB962C8B-B14F-4D97-AF65-F5344CB8AC3E}">
        <p14:creationId xmlns:p14="http://schemas.microsoft.com/office/powerpoint/2010/main" val="409290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38C83B-314F-4B1B-95C5-9F9378A1E9C7}"/>
              </a:ext>
            </a:extLst>
          </p:cNvPr>
          <p:cNvSpPr/>
          <p:nvPr/>
        </p:nvSpPr>
        <p:spPr>
          <a:xfrm>
            <a:off x="872646" y="51027"/>
            <a:ext cx="5112727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Backing Up All Your Files to OneDrive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55305-8541-46B9-BBF3-2EDD62B0A2FB}"/>
              </a:ext>
            </a:extLst>
          </p:cNvPr>
          <p:cNvSpPr txBox="1"/>
          <p:nvPr/>
        </p:nvSpPr>
        <p:spPr>
          <a:xfrm>
            <a:off x="419725" y="504366"/>
            <a:ext cx="6220918" cy="4249072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234950" indent="-234950">
              <a:buAutoNum type="arabicPeriod" startAt="6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Find your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username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folder list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It should have a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combination of your initials and last name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(Example: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pchang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6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4950" indent="-234950">
              <a:buAutoNum type="arabicPeriod" startAt="6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Click into that folder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copy everything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(This can be done by pressing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at the same time)</a:t>
            </a: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677F0-E79D-424F-8CE9-A76D8D0345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515" y="1200037"/>
            <a:ext cx="5771363" cy="2787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8BA0234B-C5B3-4C06-BCA5-A7A1A9A34084}"/>
              </a:ext>
            </a:extLst>
          </p:cNvPr>
          <p:cNvSpPr/>
          <p:nvPr/>
        </p:nvSpPr>
        <p:spPr>
          <a:xfrm>
            <a:off x="1416807" y="2067828"/>
            <a:ext cx="512558" cy="294839"/>
          </a:xfrm>
          <a:prstGeom prst="leftArrow">
            <a:avLst>
              <a:gd name="adj1" fmla="val 29539"/>
              <a:gd name="adj2" fmla="val 645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E1221E-654B-41E0-81FF-8F97C81B5F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545" y="4768255"/>
            <a:ext cx="5831324" cy="4069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9C05EA-068C-4E1B-948A-4A6A53FC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361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F210C-6A81-4754-8DF3-8682602B4ADE}"/>
              </a:ext>
            </a:extLst>
          </p:cNvPr>
          <p:cNvSpPr/>
          <p:nvPr/>
        </p:nvSpPr>
        <p:spPr>
          <a:xfrm>
            <a:off x="887636" y="155959"/>
            <a:ext cx="5112727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Backing Up All Your Files to OneDrive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E6F3BE-9F32-4F65-96B9-648A8295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18216" y="8565077"/>
            <a:ext cx="1543050" cy="48683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70B38-3579-EBB0-121B-4EFCE0A280E9}"/>
              </a:ext>
            </a:extLst>
          </p:cNvPr>
          <p:cNvGrpSpPr/>
          <p:nvPr/>
        </p:nvGrpSpPr>
        <p:grpSpPr>
          <a:xfrm>
            <a:off x="312316" y="5786202"/>
            <a:ext cx="6178424" cy="3043003"/>
            <a:chOff x="177800" y="6027682"/>
            <a:chExt cx="5747102" cy="28305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6C280A-B700-41CD-BA13-E16250968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7800" y="6027682"/>
              <a:ext cx="5747102" cy="283056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81706552-15BF-453F-A9B8-E816E1AD090C}"/>
                </a:ext>
              </a:extLst>
            </p:cNvPr>
            <p:cNvSpPr/>
            <p:nvPr/>
          </p:nvSpPr>
          <p:spPr>
            <a:xfrm>
              <a:off x="1198487" y="8335334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94F114-24FF-F1F9-CD23-9B1EE59821F3}"/>
                </a:ext>
              </a:extLst>
            </p:cNvPr>
            <p:cNvSpPr txBox="1"/>
            <p:nvPr/>
          </p:nvSpPr>
          <p:spPr>
            <a:xfrm>
              <a:off x="1821657" y="8181785"/>
              <a:ext cx="1607345" cy="55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3177" tIns="46589" rIns="93177" bIns="46589">
              <a:spAutoFit/>
            </a:bodyPr>
            <a:lstStyle>
              <a:defPPr>
                <a:defRPr lang="en-US"/>
              </a:defPPr>
              <a:lvl1pPr marL="233363" indent="-233363">
                <a:buFont typeface="+mj-lt"/>
                <a:buAutoNum type="arabicPeriod" startAt="4"/>
                <a:defRPr sz="1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buFont typeface="+mj-lt"/>
                <a:buAutoNum type="arabicPeriod" startAt="5"/>
              </a:pPr>
              <a:r>
                <a:rPr lang="en-US" dirty="0"/>
                <a:t>Click on the</a:t>
              </a:r>
              <a:r>
                <a:rPr lang="en-US" b="1" dirty="0"/>
                <a:t> Users </a:t>
              </a:r>
              <a:r>
                <a:rPr lang="en-US" dirty="0"/>
                <a:t>folder.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144EAF-B7DC-F0D6-40D4-537DD7FEAB9D}"/>
              </a:ext>
            </a:extLst>
          </p:cNvPr>
          <p:cNvGrpSpPr/>
          <p:nvPr/>
        </p:nvGrpSpPr>
        <p:grpSpPr>
          <a:xfrm>
            <a:off x="328540" y="704539"/>
            <a:ext cx="6157365" cy="4886793"/>
            <a:chOff x="733275" y="1079292"/>
            <a:chExt cx="5571546" cy="44218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BF43D8-21E5-4EBE-94EC-FEC4C4984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275" y="1079292"/>
              <a:ext cx="5571546" cy="442185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87C0441-C71C-4BD3-9162-F338886F61A2}"/>
                </a:ext>
              </a:extLst>
            </p:cNvPr>
            <p:cNvSpPr/>
            <p:nvPr/>
          </p:nvSpPr>
          <p:spPr>
            <a:xfrm>
              <a:off x="1712043" y="4758801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98A1F3F8-1B95-46F7-AF74-03250B9F3131}"/>
                </a:ext>
              </a:extLst>
            </p:cNvPr>
            <p:cNvSpPr/>
            <p:nvPr/>
          </p:nvSpPr>
          <p:spPr>
            <a:xfrm>
              <a:off x="3222727" y="1287135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99D713-3C50-4C23-867E-5C292AD17EEA}"/>
                </a:ext>
              </a:extLst>
            </p:cNvPr>
            <p:cNvSpPr txBox="1"/>
            <p:nvPr/>
          </p:nvSpPr>
          <p:spPr>
            <a:xfrm>
              <a:off x="3786622" y="1112287"/>
              <a:ext cx="2256992" cy="55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3177" tIns="46589" rIns="93177" bIns="46589">
              <a:spAutoFit/>
            </a:bodyPr>
            <a:lstStyle/>
            <a:p>
              <a:pPr marL="233363" indent="-233363">
                <a:buFont typeface="+mj-lt"/>
                <a:buAutoNum type="arabicPeriod" startAt="4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Then click on the </a:t>
              </a:r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Windows (C:)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drive.</a:t>
              </a:r>
              <a:endParaRPr lang="en-US" sz="145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8F83A-0763-AE2B-1967-EA12EAC30E83}"/>
                </a:ext>
              </a:extLst>
            </p:cNvPr>
            <p:cNvSpPr txBox="1"/>
            <p:nvPr/>
          </p:nvSpPr>
          <p:spPr>
            <a:xfrm>
              <a:off x="2281670" y="4629393"/>
              <a:ext cx="3118740" cy="502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3177" tIns="46589" rIns="93177" bIns="46589">
              <a:spAutoFit/>
            </a:bodyPr>
            <a:lstStyle>
              <a:defPPr>
                <a:defRPr lang="en-US"/>
              </a:defPPr>
              <a:lvl1pPr marL="233363" indent="-233363">
                <a:buFont typeface="+mj-lt"/>
                <a:buAutoNum type="arabicPeriod" startAt="4"/>
                <a:defRPr sz="1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buFont typeface="+mj-lt"/>
                <a:buAutoNum type="arabicPeriod" startAt="3"/>
              </a:pPr>
              <a:r>
                <a:rPr lang="en-US" dirty="0"/>
                <a:t>Navigate to your </a:t>
              </a:r>
              <a:r>
                <a:rPr lang="en-US" b="1" dirty="0"/>
                <a:t>File Explorer</a:t>
              </a:r>
              <a:r>
                <a:rPr lang="en-US" dirty="0"/>
                <a:t> and click on </a:t>
              </a:r>
              <a:r>
                <a:rPr lang="en-US" b="1" dirty="0"/>
                <a:t>This PC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40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1139EE-EF3D-4894-894D-7A38D64FA0EC}"/>
              </a:ext>
            </a:extLst>
          </p:cNvPr>
          <p:cNvSpPr/>
          <p:nvPr/>
        </p:nvSpPr>
        <p:spPr>
          <a:xfrm>
            <a:off x="872646" y="263488"/>
            <a:ext cx="5112727" cy="478809"/>
          </a:xfrm>
          <a:prstGeom prst="rect">
            <a:avLst/>
          </a:prstGeom>
          <a:noFill/>
        </p:spPr>
        <p:txBody>
          <a:bodyPr wrap="none" lIns="93177" tIns="46589" rIns="93177" bIns="46589">
            <a:spAutoFit/>
          </a:bodyPr>
          <a:lstStyle/>
          <a:p>
            <a:pPr algn="ctr"/>
            <a:r>
              <a:rPr lang="en-US" sz="2500" b="1" dirty="0">
                <a:ln w="0"/>
                <a:solidFill>
                  <a:srgbClr val="00563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Backing Up All Your Files to OneDrive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4D718-1CF1-4022-9699-6AE582552356}"/>
              </a:ext>
            </a:extLst>
          </p:cNvPr>
          <p:cNvSpPr txBox="1"/>
          <p:nvPr/>
        </p:nvSpPr>
        <p:spPr>
          <a:xfrm>
            <a:off x="452038" y="849804"/>
            <a:ext cx="5978260" cy="8173223"/>
          </a:xfrm>
          <a:prstGeom prst="rect">
            <a:avLst/>
          </a:prstGeom>
          <a:noFill/>
        </p:spPr>
        <p:txBody>
          <a:bodyPr wrap="square" lIns="93177" tIns="46589" rIns="93177" bIns="46589">
            <a:spAutoFit/>
          </a:bodyPr>
          <a:lstStyle/>
          <a:p>
            <a:pPr marL="342900" indent="-342900">
              <a:buAutoNum type="arabicPeriod" startAt="8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Navigate back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to your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open the folder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created earlier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named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FileBackUp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followed by today’s date.</a:t>
            </a: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Click into that folder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paste everything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copied earlier. (This can be done by pressing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at the same time).</a:t>
            </a:r>
          </a:p>
          <a:p>
            <a:pPr marL="342900" indent="-342900">
              <a:buAutoNum type="arabicPeriod" startAt="8"/>
            </a:pPr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 startAt="8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This will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copy all the contents of your computer to the OneDrive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for safe keeping.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Disclaimer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The more files you have, the longer it will take.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8BE10-6D69-48F1-BBDD-3CCC472F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8750" y="8657167"/>
            <a:ext cx="1543050" cy="48683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28F4CB-7560-95DF-E619-948C30A50B05}"/>
              </a:ext>
            </a:extLst>
          </p:cNvPr>
          <p:cNvGrpSpPr/>
          <p:nvPr/>
        </p:nvGrpSpPr>
        <p:grpSpPr>
          <a:xfrm>
            <a:off x="302787" y="1557996"/>
            <a:ext cx="6199697" cy="5720303"/>
            <a:chOff x="1379422" y="1181943"/>
            <a:chExt cx="4099155" cy="3782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0F7E73-DF08-464B-AC1D-467097EAB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9422" y="1181943"/>
              <a:ext cx="4099155" cy="378218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940B9C67-8501-47A8-8361-9F387EA74E59}"/>
                </a:ext>
              </a:extLst>
            </p:cNvPr>
            <p:cNvSpPr/>
            <p:nvPr/>
          </p:nvSpPr>
          <p:spPr>
            <a:xfrm>
              <a:off x="3791569" y="2812316"/>
              <a:ext cx="512558" cy="294839"/>
            </a:xfrm>
            <a:prstGeom prst="leftArrow">
              <a:avLst>
                <a:gd name="adj1" fmla="val 29539"/>
                <a:gd name="adj2" fmla="val 64538"/>
              </a:avLst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25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</TotalTime>
  <Words>640</Words>
  <Application>Microsoft Office PowerPoint</Application>
  <PresentationFormat>Letter Paper (8.5x11 in)</PresentationFormat>
  <Paragraphs>140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CCE Student dlts11 - Ruben Ortega</dc:creator>
  <cp:lastModifiedBy>Schmidt, Edith</cp:lastModifiedBy>
  <cp:revision>41</cp:revision>
  <dcterms:created xsi:type="dcterms:W3CDTF">2023-12-04T17:05:18Z</dcterms:created>
  <dcterms:modified xsi:type="dcterms:W3CDTF">2024-05-31T18:40:55Z</dcterms:modified>
</cp:coreProperties>
</file>